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Poppins" charset="1" panose="00000500000000000000"/>
      <p:regular r:id="rId20"/>
    </p:embeddedFont>
    <p:embeddedFont>
      <p:font typeface="Poppins Bold" charset="1" panose="00000800000000000000"/>
      <p:regular r:id="rId21"/>
    </p:embeddedFont>
    <p:embeddedFont>
      <p:font typeface="Inter" charset="1" panose="020B0502030000000004"/>
      <p:regular r:id="rId22"/>
    </p:embeddedFont>
    <p:embeddedFont>
      <p:font typeface="Poppins Semi-Bold" charset="1" panose="00000700000000000000"/>
      <p:regular r:id="rId23"/>
    </p:embeddedFont>
    <p:embeddedFont>
      <p:font typeface="Open Sans" charset="1" panose="020B0606030504020204"/>
      <p:regular r:id="rId24"/>
    </p:embeddedFont>
    <p:embeddedFont>
      <p:font typeface="Inter Bold" charset="1" panose="020B0802030000000004"/>
      <p:regular r:id="rId25"/>
    </p:embeddedFont>
    <p:embeddedFont>
      <p:font typeface="Bauer Bodoni Bold" charset="1" panose="020708030807060203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https://www.statista.com/statistics/1008524/secondhand-apparel-market-value-by-segment-worldwide/" TargetMode="External" Type="http://schemas.openxmlformats.org/officeDocument/2006/relationships/hyperlink"/><Relationship Id="rId4" Target="https://www.statista.com/statistics/1008524/secondhand-apparel-market-value-by-segment-worldwide/" TargetMode="External" Type="http://schemas.openxmlformats.org/officeDocument/2006/relationships/hyperlink"/><Relationship Id="rId5" Target="https://www.theguardian.com/business/2025/mar/19/ai-and-us-tariffs-expected-to-fuel-fresh-surge-in-secondhand-fashion-sales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31746" y="-2404008"/>
            <a:ext cx="23725418" cy="15807060"/>
          </a:xfrm>
          <a:custGeom>
            <a:avLst/>
            <a:gdLst/>
            <a:ahLst/>
            <a:cxnLst/>
            <a:rect r="r" b="b" t="t" l="l"/>
            <a:pathLst>
              <a:path h="15807060" w="23725418">
                <a:moveTo>
                  <a:pt x="0" y="0"/>
                </a:moveTo>
                <a:lnTo>
                  <a:pt x="23725418" y="0"/>
                </a:lnTo>
                <a:lnTo>
                  <a:pt x="23725418" y="15807060"/>
                </a:lnTo>
                <a:lnTo>
                  <a:pt x="0" y="15807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007342"/>
            <a:ext cx="16230600" cy="4554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42"/>
              </a:lnSpc>
            </a:pPr>
            <a:r>
              <a:rPr lang="en-US" sz="31942">
                <a:solidFill>
                  <a:srgbClr val="F1EEEB"/>
                </a:solidFill>
                <a:latin typeface="Poppins"/>
                <a:ea typeface="Poppins"/>
                <a:cs typeface="Poppins"/>
                <a:sym typeface="Poppins"/>
              </a:rPr>
              <a:t>ELVEX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341643" y="6739862"/>
            <a:ext cx="7604713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spc="900">
                <a:solidFill>
                  <a:srgbClr val="F1EEEB"/>
                </a:solidFill>
                <a:latin typeface="Poppins"/>
                <a:ea typeface="Poppins"/>
                <a:cs typeface="Poppins"/>
                <a:sym typeface="Poppins"/>
              </a:rPr>
              <a:t>WWW.ELVEX.HU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8259" y="4076000"/>
            <a:ext cx="5119574" cy="5296517"/>
          </a:xfrm>
          <a:custGeom>
            <a:avLst/>
            <a:gdLst/>
            <a:ahLst/>
            <a:cxnLst/>
            <a:rect r="r" b="b" t="t" l="l"/>
            <a:pathLst>
              <a:path h="5296517" w="5119574">
                <a:moveTo>
                  <a:pt x="0" y="0"/>
                </a:moveTo>
                <a:lnTo>
                  <a:pt x="5119574" y="0"/>
                </a:lnTo>
                <a:lnTo>
                  <a:pt x="5119574" y="5296517"/>
                </a:lnTo>
                <a:lnTo>
                  <a:pt x="0" y="52965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dash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581652" y="4031572"/>
            <a:ext cx="7524958" cy="5467472"/>
          </a:xfrm>
          <a:custGeom>
            <a:avLst/>
            <a:gdLst/>
            <a:ahLst/>
            <a:cxnLst/>
            <a:rect r="r" b="b" t="t" l="l"/>
            <a:pathLst>
              <a:path h="5467472" w="7524958">
                <a:moveTo>
                  <a:pt x="0" y="0"/>
                </a:moveTo>
                <a:lnTo>
                  <a:pt x="7524958" y="0"/>
                </a:lnTo>
                <a:lnTo>
                  <a:pt x="7524958" y="5467471"/>
                </a:lnTo>
                <a:lnTo>
                  <a:pt x="0" y="5467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3" r="-1528" b="-46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881190" y="178794"/>
            <a:ext cx="8613600" cy="1336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b="true" sz="5000" spc="66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REGISZTRÁCIÓ ÉS PROFIL SZERKESZTÉS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-632510" y="1621207"/>
            <a:ext cx="9976832" cy="392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b="true" sz="2700" spc="32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MIÉRT FONTOS A REGISZTRÁCIÓ?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3110" y="2100325"/>
            <a:ext cx="8424786" cy="1931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3"/>
              </a:lnSpc>
              <a:spcBef>
                <a:spcPct val="0"/>
              </a:spcBef>
            </a:pPr>
            <a:r>
              <a:rPr lang="en-US" sz="2533" spc="30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VÁSÁRLÓK</a:t>
            </a:r>
            <a:r>
              <a:rPr lang="en-US" sz="2533" spc="30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ÉS ELADÓK KÖZÖTTI BIZALOM ALAPJA A HITELES PROFIL.</a:t>
            </a:r>
          </a:p>
          <a:p>
            <a:pPr algn="ctr">
              <a:lnSpc>
                <a:spcPts val="2533"/>
              </a:lnSpc>
              <a:spcBef>
                <a:spcPct val="0"/>
              </a:spcBef>
            </a:pPr>
            <a:r>
              <a:rPr lang="en-US" sz="2533" spc="30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REGISZTRÁLT FELHASZNÁLÓK ÉRTÉKELÉSEKET KAPHATNAK, AMI SEGÍT A MEGBÍZHATÓSÁG NÖVELÉSÉBEN.</a:t>
            </a:r>
          </a:p>
          <a:p>
            <a:pPr algn="ctr">
              <a:lnSpc>
                <a:spcPts val="2533"/>
              </a:lnSpc>
              <a:spcBef>
                <a:spcPct val="0"/>
              </a:spcBef>
            </a:pPr>
          </a:p>
        </p:txBody>
      </p:sp>
      <p:sp>
        <p:nvSpPr>
          <p:cNvPr name="AutoShape 7" id="7"/>
          <p:cNvSpPr/>
          <p:nvPr/>
        </p:nvSpPr>
        <p:spPr>
          <a:xfrm>
            <a:off x="4881190" y="1515469"/>
            <a:ext cx="86136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8830955" y="1688845"/>
            <a:ext cx="9976832" cy="392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b="true" sz="2700" spc="32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PROFIL ADATOK MÓDOSÍTÁSA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06978" y="2100325"/>
            <a:ext cx="8424786" cy="1616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3"/>
              </a:lnSpc>
            </a:pPr>
            <a:r>
              <a:rPr lang="en-US" sz="2533" spc="30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MÓDOSÍTHATÓ ADATOK:</a:t>
            </a:r>
          </a:p>
          <a:p>
            <a:pPr algn="ctr">
              <a:lnSpc>
                <a:spcPts val="2533"/>
              </a:lnSpc>
            </a:pPr>
            <a:r>
              <a:rPr lang="en-US" sz="2533" spc="30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-NÉV</a:t>
            </a:r>
          </a:p>
          <a:p>
            <a:pPr algn="ctr">
              <a:lnSpc>
                <a:spcPts val="2533"/>
              </a:lnSpc>
            </a:pPr>
            <a:r>
              <a:rPr lang="en-US" sz="2533" spc="30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-EMAIL</a:t>
            </a:r>
          </a:p>
          <a:p>
            <a:pPr algn="ctr">
              <a:lnSpc>
                <a:spcPts val="2533"/>
              </a:lnSpc>
            </a:pPr>
            <a:r>
              <a:rPr lang="en-US" sz="2533" spc="30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-JELSZÓ</a:t>
            </a:r>
          </a:p>
          <a:p>
            <a:pPr algn="ctr">
              <a:lnSpc>
                <a:spcPts val="2533"/>
              </a:lnSpc>
              <a:spcBef>
                <a:spcPct val="0"/>
              </a:spcBef>
            </a:pPr>
            <a:r>
              <a:rPr lang="en-US" sz="2533" spc="30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-PROFILKÉP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3016" y="2508063"/>
            <a:ext cx="5394854" cy="4660542"/>
          </a:xfrm>
          <a:custGeom>
            <a:avLst/>
            <a:gdLst/>
            <a:ahLst/>
            <a:cxnLst/>
            <a:rect r="r" b="b" t="t" l="l"/>
            <a:pathLst>
              <a:path h="4660542" w="5394854">
                <a:moveTo>
                  <a:pt x="0" y="0"/>
                </a:moveTo>
                <a:lnTo>
                  <a:pt x="5394854" y="0"/>
                </a:lnTo>
                <a:lnTo>
                  <a:pt x="5394854" y="4660542"/>
                </a:lnTo>
                <a:lnTo>
                  <a:pt x="0" y="46605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56" t="-3259" r="-2556" b="-320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5581" y="339725"/>
            <a:ext cx="17916839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b="true" sz="5000" spc="665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BEJELENTKEZÉS ÉS ELFELEJTETT JELSZÓ</a:t>
            </a:r>
          </a:p>
        </p:txBody>
      </p:sp>
      <p:sp>
        <p:nvSpPr>
          <p:cNvPr name="AutoShape 4" id="4"/>
          <p:cNvSpPr/>
          <p:nvPr/>
        </p:nvSpPr>
        <p:spPr>
          <a:xfrm>
            <a:off x="470081" y="1009650"/>
            <a:ext cx="1712506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660456" y="2508063"/>
            <a:ext cx="6598844" cy="4690616"/>
          </a:xfrm>
          <a:custGeom>
            <a:avLst/>
            <a:gdLst/>
            <a:ahLst/>
            <a:cxnLst/>
            <a:rect r="r" b="b" t="t" l="l"/>
            <a:pathLst>
              <a:path h="4690616" w="6598844">
                <a:moveTo>
                  <a:pt x="0" y="0"/>
                </a:moveTo>
                <a:lnTo>
                  <a:pt x="6598844" y="0"/>
                </a:lnTo>
                <a:lnTo>
                  <a:pt x="6598844" y="4690616"/>
                </a:lnTo>
                <a:lnTo>
                  <a:pt x="0" y="4690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158324"/>
            <a:ext cx="6306710" cy="7441546"/>
          </a:xfrm>
          <a:custGeom>
            <a:avLst/>
            <a:gdLst/>
            <a:ahLst/>
            <a:cxnLst/>
            <a:rect r="r" b="b" t="t" l="l"/>
            <a:pathLst>
              <a:path h="7441546" w="6306710">
                <a:moveTo>
                  <a:pt x="0" y="0"/>
                </a:moveTo>
                <a:lnTo>
                  <a:pt x="6306710" y="0"/>
                </a:lnTo>
                <a:lnTo>
                  <a:pt x="6306710" y="7441546"/>
                </a:lnTo>
                <a:lnTo>
                  <a:pt x="0" y="7441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26397" y="320675"/>
            <a:ext cx="7435206" cy="7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b="true" sz="5000" spc="66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TERMÉKFELTÖLTÉS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706348" y="2719114"/>
            <a:ext cx="9976832" cy="1393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2"/>
              </a:lnSpc>
              <a:spcBef>
                <a:spcPct val="0"/>
              </a:spcBef>
            </a:pPr>
            <a:r>
              <a:rPr lang="en-US" sz="2752" spc="366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AZ ELVEX.HU EGYIK LEGFONTOSABB FUNKCIÓJA, HOGY LEHETŐSÉGET BIZTOSÍT A FELHASZNÁLÓKNAK TERMÉKEK ELADÁSÁRA.</a:t>
            </a:r>
          </a:p>
          <a:p>
            <a:pPr algn="ctr">
              <a:lnSpc>
                <a:spcPts val="2752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8161670" y="5191125"/>
            <a:ext cx="9976832" cy="2422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2"/>
              </a:lnSpc>
              <a:spcBef>
                <a:spcPct val="0"/>
              </a:spcBef>
            </a:pPr>
            <a:r>
              <a:rPr lang="en-US" sz="2752" spc="366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LÉGY ŐS</a:t>
            </a:r>
            <a:r>
              <a:rPr lang="en-US" sz="2752" spc="366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ZINTE A TERMÉK ÁLLAPOTÁVAL KAPCSOLATBAN.</a:t>
            </a:r>
          </a:p>
          <a:p>
            <a:pPr algn="ctr">
              <a:lnSpc>
                <a:spcPts val="2752"/>
              </a:lnSpc>
              <a:spcBef>
                <a:spcPct val="0"/>
              </a:spcBef>
            </a:pPr>
            <a:r>
              <a:rPr lang="en-US" sz="2752" spc="366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HASZNÁLJ KULCSSZAVAKAT A LEÍRÁSBAN, HOGY A VÁSÁRLÓK KÖNNYEN MEGTALÁLJÁK A TERMÉKET.</a:t>
            </a:r>
          </a:p>
          <a:p>
            <a:pPr algn="ctr">
              <a:lnSpc>
                <a:spcPts val="2752"/>
              </a:lnSpc>
              <a:spcBef>
                <a:spcPct val="0"/>
              </a:spcBef>
            </a:pPr>
            <a:r>
              <a:rPr lang="en-US" sz="2752" spc="366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ÁLLÍTS BE VERSENYKÉPES ÁRAT.</a:t>
            </a:r>
          </a:p>
          <a:p>
            <a:pPr algn="ctr">
              <a:lnSpc>
                <a:spcPts val="2752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983425" y="4313018"/>
            <a:ext cx="6065721" cy="1078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0"/>
              </a:lnSpc>
            </a:pPr>
            <a:r>
              <a:rPr lang="en-US" b="true" sz="2700" spc="35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TIPPEK A SIKERES TERMÉKFELTÖLTÉSHEZ</a:t>
            </a:r>
          </a:p>
          <a:p>
            <a:pPr algn="ctr">
              <a:lnSpc>
                <a:spcPts val="2700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8" id="8"/>
          <p:cNvSpPr/>
          <p:nvPr/>
        </p:nvSpPr>
        <p:spPr>
          <a:xfrm>
            <a:off x="5274545" y="1047750"/>
            <a:ext cx="758705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93371" y="1850708"/>
            <a:ext cx="11301259" cy="2429771"/>
          </a:xfrm>
          <a:custGeom>
            <a:avLst/>
            <a:gdLst/>
            <a:ahLst/>
            <a:cxnLst/>
            <a:rect r="r" b="b" t="t" l="l"/>
            <a:pathLst>
              <a:path h="2429771" w="11301259">
                <a:moveTo>
                  <a:pt x="0" y="0"/>
                </a:moveTo>
                <a:lnTo>
                  <a:pt x="11301258" y="0"/>
                </a:lnTo>
                <a:lnTo>
                  <a:pt x="11301258" y="2429771"/>
                </a:lnTo>
                <a:lnTo>
                  <a:pt x="0" y="24297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959418" y="378301"/>
            <a:ext cx="10157371" cy="7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  <a:spcBef>
                <a:spcPct val="0"/>
              </a:spcBef>
            </a:pPr>
            <a:r>
              <a:rPr lang="en-US" b="true" sz="5000" spc="66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ÜZENETKÜLDÉSI RENDSZER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4049687" y="4718629"/>
            <a:ext cx="9976832" cy="2290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2"/>
              </a:lnSpc>
              <a:spcBef>
                <a:spcPct val="0"/>
              </a:spcBef>
            </a:pPr>
            <a:r>
              <a:rPr lang="en-US" sz="3552" spc="47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-S</a:t>
            </a:r>
            <a:r>
              <a:rPr lang="en-US" sz="3552" spc="47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ZÖVEGES ÜZENETEK KÜLDÉSE</a:t>
            </a:r>
          </a:p>
          <a:p>
            <a:pPr algn="ctr">
              <a:lnSpc>
                <a:spcPts val="3552"/>
              </a:lnSpc>
              <a:spcBef>
                <a:spcPct val="0"/>
              </a:spcBef>
            </a:pPr>
          </a:p>
          <a:p>
            <a:pPr algn="ctr">
              <a:lnSpc>
                <a:spcPts val="3552"/>
              </a:lnSpc>
              <a:spcBef>
                <a:spcPct val="0"/>
              </a:spcBef>
            </a:pPr>
            <a:r>
              <a:rPr lang="en-US" sz="3552" spc="47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-ÉRTESÍTÉSEK</a:t>
            </a:r>
          </a:p>
          <a:p>
            <a:pPr algn="ctr">
              <a:lnSpc>
                <a:spcPts val="3552"/>
              </a:lnSpc>
              <a:spcBef>
                <a:spcPct val="0"/>
              </a:spcBef>
            </a:pPr>
          </a:p>
          <a:p>
            <a:pPr algn="ctr">
              <a:lnSpc>
                <a:spcPts val="3552"/>
              </a:lnSpc>
              <a:spcBef>
                <a:spcPct val="0"/>
              </a:spcBef>
            </a:pPr>
            <a:r>
              <a:rPr lang="en-US" sz="3552" spc="47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-BIZTONSÁG</a:t>
            </a:r>
          </a:p>
        </p:txBody>
      </p:sp>
      <p:sp>
        <p:nvSpPr>
          <p:cNvPr name="AutoShape 6" id="6"/>
          <p:cNvSpPr/>
          <p:nvPr/>
        </p:nvSpPr>
        <p:spPr>
          <a:xfrm flipV="true">
            <a:off x="3868299" y="1047750"/>
            <a:ext cx="1024849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220200"/>
            <a:ext cx="3549890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ELVEX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481219" y="9220200"/>
            <a:ext cx="3778081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www.elvex.hu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902219" y="4019593"/>
            <a:ext cx="235229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E-mail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444116" y="4019593"/>
            <a:ext cx="603710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info@elvex.hu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902219" y="4611687"/>
            <a:ext cx="235229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Website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44116" y="4611687"/>
            <a:ext cx="603710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www.elvex.hu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02219" y="5203782"/>
            <a:ext cx="235229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Telefonszám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444116" y="5203782"/>
            <a:ext cx="603710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+36 30 123 4567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902219" y="5797507"/>
            <a:ext cx="235229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Cím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444116" y="5797507"/>
            <a:ext cx="603710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4700 Mátészalka Gépészeti Technikum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800036" y="688975"/>
            <a:ext cx="2459264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2025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432706" y="-119697"/>
            <a:ext cx="9422588" cy="3806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0"/>
              </a:lnSpc>
            </a:pPr>
            <a:r>
              <a:rPr lang="en-US" sz="20000" b="true">
                <a:solidFill>
                  <a:srgbClr val="000000"/>
                </a:solidFill>
                <a:latin typeface="Bauer Bodoni Bold"/>
                <a:ea typeface="Bauer Bodoni Bold"/>
                <a:cs typeface="Bauer Bodoni Bold"/>
                <a:sym typeface="Bauer Bodoni Bold"/>
              </a:rPr>
              <a:t>ELVEX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80186" y="320675"/>
            <a:ext cx="9127629" cy="7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  <a:spcBef>
                <a:spcPct val="0"/>
              </a:spcBef>
            </a:pPr>
            <a:r>
              <a:rPr lang="en-US" b="true" sz="5000" spc="15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TARTALOMJEGYZÉK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1580981"/>
            <a:ext cx="18288000" cy="5830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0"/>
              </a:lnSpc>
            </a:pPr>
            <a:r>
              <a:rPr lang="en-US" b="true" sz="4180" spc="55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3.TÉMA</a:t>
            </a:r>
          </a:p>
          <a:p>
            <a:pPr algn="ctr">
              <a:lnSpc>
                <a:spcPts val="4180"/>
              </a:lnSpc>
            </a:pPr>
            <a:r>
              <a:rPr lang="en-US" b="true" sz="4180" spc="55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4.ELVEX.HU BEMUTATÁSA</a:t>
            </a:r>
          </a:p>
          <a:p>
            <a:pPr algn="ctr">
              <a:lnSpc>
                <a:spcPts val="4180"/>
              </a:lnSpc>
            </a:pPr>
            <a:r>
              <a:rPr lang="en-US" b="true" sz="4180" spc="55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5.ELVEX.HU CÉLJA</a:t>
            </a:r>
          </a:p>
          <a:p>
            <a:pPr algn="ctr">
              <a:lnSpc>
                <a:spcPts val="4180"/>
              </a:lnSpc>
            </a:pPr>
            <a:r>
              <a:rPr lang="en-US" b="true" sz="4180" spc="55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6.TERMÉKEK</a:t>
            </a:r>
          </a:p>
          <a:p>
            <a:pPr algn="ctr">
              <a:lnSpc>
                <a:spcPts val="4180"/>
              </a:lnSpc>
            </a:pPr>
            <a:r>
              <a:rPr lang="en-US" b="true" sz="4180" spc="55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7.ÉRDEKLŐDÉSI KÖRE</a:t>
            </a:r>
          </a:p>
          <a:p>
            <a:pPr algn="ctr">
              <a:lnSpc>
                <a:spcPts val="4180"/>
              </a:lnSpc>
            </a:pPr>
            <a:r>
              <a:rPr lang="en-US" b="true" sz="4180" spc="55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8.SECOND-HAND PIAC JELENTŐSÉGE</a:t>
            </a:r>
          </a:p>
          <a:p>
            <a:pPr algn="ctr">
              <a:lnSpc>
                <a:spcPts val="4180"/>
              </a:lnSpc>
            </a:pPr>
            <a:r>
              <a:rPr lang="en-US" b="true" sz="4180" spc="55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9.REGISZTRÁCIÓ ÉS PROFIL SZERKESZTÉS</a:t>
            </a:r>
          </a:p>
          <a:p>
            <a:pPr algn="ctr">
              <a:lnSpc>
                <a:spcPts val="4180"/>
              </a:lnSpc>
              <a:spcBef>
                <a:spcPct val="0"/>
              </a:spcBef>
            </a:pPr>
            <a:r>
              <a:rPr lang="en-US" b="true" sz="4180" spc="55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10.BEJELENTKEZÉS ÉS ELFELEJTETT JELSZÓ</a:t>
            </a:r>
          </a:p>
          <a:p>
            <a:pPr algn="ctr">
              <a:lnSpc>
                <a:spcPts val="4180"/>
              </a:lnSpc>
              <a:spcBef>
                <a:spcPct val="0"/>
              </a:spcBef>
            </a:pPr>
            <a:r>
              <a:rPr lang="en-US" b="true" sz="4180" spc="55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11.TERMÉKFELTÖLTÉS</a:t>
            </a:r>
          </a:p>
          <a:p>
            <a:pPr algn="ctr">
              <a:lnSpc>
                <a:spcPts val="4180"/>
              </a:lnSpc>
              <a:spcBef>
                <a:spcPct val="0"/>
              </a:spcBef>
            </a:pPr>
            <a:r>
              <a:rPr lang="en-US" b="true" sz="4180" spc="556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12.ÜZENETKÜLDÉSI RENDSZER</a:t>
            </a:r>
          </a:p>
          <a:p>
            <a:pPr algn="ctr">
              <a:lnSpc>
                <a:spcPts val="4180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5" id="5"/>
          <p:cNvSpPr/>
          <p:nvPr/>
        </p:nvSpPr>
        <p:spPr>
          <a:xfrm>
            <a:off x="4046998" y="1047750"/>
            <a:ext cx="10194004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20017" y="1809116"/>
            <a:ext cx="12647967" cy="5976164"/>
          </a:xfrm>
          <a:custGeom>
            <a:avLst/>
            <a:gdLst/>
            <a:ahLst/>
            <a:cxnLst/>
            <a:rect r="r" b="b" t="t" l="l"/>
            <a:pathLst>
              <a:path h="5976164" w="12647967">
                <a:moveTo>
                  <a:pt x="0" y="0"/>
                </a:moveTo>
                <a:lnTo>
                  <a:pt x="12647966" y="0"/>
                </a:lnTo>
                <a:lnTo>
                  <a:pt x="12647966" y="5976164"/>
                </a:lnTo>
                <a:lnTo>
                  <a:pt x="0" y="59761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9187" y="1095375"/>
            <a:ext cx="15169626" cy="551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0"/>
              </a:lnSpc>
            </a:pPr>
            <a:r>
              <a:rPr lang="en-US" sz="4100" spc="545">
                <a:solidFill>
                  <a:srgbClr val="252222"/>
                </a:solidFill>
                <a:latin typeface="Inter"/>
                <a:ea typeface="Inter"/>
                <a:cs typeface="Inter"/>
                <a:sym typeface="Inter"/>
              </a:rPr>
              <a:t>EGY SECOND-HAND WEBSHOP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638927" y="137088"/>
            <a:ext cx="3098125" cy="7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  <a:spcBef>
                <a:spcPct val="0"/>
              </a:spcBef>
            </a:pPr>
            <a:r>
              <a:rPr lang="en-US" b="true" sz="5000" spc="665">
                <a:solidFill>
                  <a:srgbClr val="252222"/>
                </a:solidFill>
                <a:latin typeface="Poppins Bold"/>
                <a:ea typeface="Poppins Bold"/>
                <a:cs typeface="Poppins Bold"/>
                <a:sym typeface="Poppins Bold"/>
              </a:rPr>
              <a:t>A TÉMA 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6" id="6"/>
          <p:cNvSpPr/>
          <p:nvPr/>
        </p:nvSpPr>
        <p:spPr>
          <a:xfrm>
            <a:off x="7641330" y="845113"/>
            <a:ext cx="291976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93371" y="1903365"/>
            <a:ext cx="11301259" cy="5565870"/>
          </a:xfrm>
          <a:custGeom>
            <a:avLst/>
            <a:gdLst/>
            <a:ahLst/>
            <a:cxnLst/>
            <a:rect r="r" b="b" t="t" l="l"/>
            <a:pathLst>
              <a:path h="5565870" w="11301259">
                <a:moveTo>
                  <a:pt x="0" y="0"/>
                </a:moveTo>
                <a:lnTo>
                  <a:pt x="11301258" y="0"/>
                </a:lnTo>
                <a:lnTo>
                  <a:pt x="11301258" y="5565870"/>
                </a:lnTo>
                <a:lnTo>
                  <a:pt x="0" y="55658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97404" y="919115"/>
            <a:ext cx="6492478" cy="7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  <a:spcBef>
                <a:spcPct val="0"/>
              </a:spcBef>
            </a:pPr>
            <a:r>
              <a:rPr lang="en-US" b="true" sz="5000" spc="66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MI AZ ELVEX.HU?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155584" y="2903065"/>
            <a:ext cx="9976832" cy="461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AZ ELVEX.HU EGY ONLINE SECOND-HAND WEBSHOP, AHOL HASZNÁLT ÉS ÚJ TERMÉKEKET LEHET VÁSÁROLNI</a:t>
            </a:r>
          </a:p>
          <a:p>
            <a:pPr algn="ctr">
              <a:lnSpc>
                <a:spcPts val="3000"/>
              </a:lnSpc>
            </a:pP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ILLETVE </a:t>
            </a: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ELADNI.</a:t>
            </a:r>
          </a:p>
          <a:p>
            <a:pPr algn="ctr">
              <a:lnSpc>
                <a:spcPts val="3000"/>
              </a:lnSpc>
            </a:pPr>
          </a:p>
          <a:p>
            <a:pPr algn="ctr">
              <a:lnSpc>
                <a:spcPts val="3000"/>
              </a:lnSpc>
            </a:pP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CÉLJA: A FENNTARTHATÓSÁG TÁMOGATÁSA ÉS A KÖZÖSSÉGI VÁSÁRLÁS ÉLMÉNYÉNEK MEGTEREMTÉSE.</a:t>
            </a:r>
          </a:p>
          <a:p>
            <a:pPr algn="ctr">
              <a:lnSpc>
                <a:spcPts val="3000"/>
              </a:lnSpc>
            </a:pP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FÖLÖSLEGES HULLADÉK TERMELÉSÉNEK CSÖKKENTÉSE, EZZEL IS A FÖLD ÓVÁSA</a:t>
            </a:r>
          </a:p>
          <a:p>
            <a:pPr algn="ctr">
              <a:lnSpc>
                <a:spcPts val="3000"/>
              </a:lnSpc>
            </a:pPr>
          </a:p>
          <a:p>
            <a:pPr algn="ctr">
              <a:lnSpc>
                <a:spcPts val="3000"/>
              </a:lnSpc>
            </a:pPr>
          </a:p>
        </p:txBody>
      </p:sp>
      <p:sp>
        <p:nvSpPr>
          <p:cNvPr name="AutoShape 5" id="5"/>
          <p:cNvSpPr/>
          <p:nvPr/>
        </p:nvSpPr>
        <p:spPr>
          <a:xfrm>
            <a:off x="5897404" y="164619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93371" y="1748616"/>
            <a:ext cx="11301259" cy="5565870"/>
          </a:xfrm>
          <a:custGeom>
            <a:avLst/>
            <a:gdLst/>
            <a:ahLst/>
            <a:cxnLst/>
            <a:rect r="r" b="b" t="t" l="l"/>
            <a:pathLst>
              <a:path h="5565870" w="11301259">
                <a:moveTo>
                  <a:pt x="0" y="0"/>
                </a:moveTo>
                <a:lnTo>
                  <a:pt x="11301258" y="0"/>
                </a:lnTo>
                <a:lnTo>
                  <a:pt x="11301258" y="5565870"/>
                </a:lnTo>
                <a:lnTo>
                  <a:pt x="0" y="55658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74890" y="945341"/>
            <a:ext cx="9338221" cy="7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  <a:spcBef>
                <a:spcPct val="0"/>
              </a:spcBef>
            </a:pPr>
            <a:r>
              <a:rPr lang="en-US" b="true" sz="5000" spc="66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AZ ELVEX.HU KÜLDETÉSE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155584" y="2617026"/>
            <a:ext cx="9976832" cy="3857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</a:t>
            </a: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ENNTARTHATÓSÁG: A HASZNÁLT TERMÉKEK ÚJRAHASZNOSÍTÁSA CSÖKKENTI A HULLADÉKOT.</a:t>
            </a:r>
          </a:p>
          <a:p>
            <a:pPr algn="ctr">
              <a:lnSpc>
                <a:spcPts val="3000"/>
              </a:lnSpc>
              <a:spcBef>
                <a:spcPct val="0"/>
              </a:spcBef>
            </a:pPr>
          </a:p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KÖZÖSSÉGÉPÍTÉS: VÁSÁRLÓK ÉS ELADÓK KÖZÖTTI KAPCSOLAT ERŐSÍTÉSE.</a:t>
            </a:r>
          </a:p>
          <a:p>
            <a:pPr algn="ctr">
              <a:lnSpc>
                <a:spcPts val="3000"/>
              </a:lnSpc>
              <a:spcBef>
                <a:spcPct val="0"/>
              </a:spcBef>
            </a:pPr>
          </a:p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ELÉRHETŐSÉG: MEGFIZETHETŐ ÁRAK ÉS SZÉLES TERMÉKKÍNÁLAT.</a:t>
            </a:r>
          </a:p>
          <a:p>
            <a:pPr algn="ctr">
              <a:lnSpc>
                <a:spcPts val="3000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6" id="6"/>
          <p:cNvSpPr/>
          <p:nvPr/>
        </p:nvSpPr>
        <p:spPr>
          <a:xfrm flipV="true">
            <a:off x="4474890" y="1634316"/>
            <a:ext cx="9338221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99210" y="649627"/>
            <a:ext cx="11377559" cy="1336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  <a:spcBef>
                <a:spcPct val="0"/>
              </a:spcBef>
            </a:pPr>
            <a:r>
              <a:rPr lang="en-US" b="true" sz="5000" spc="66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MILYEN TERMÉKEKET TALÁLUNK AZ ELVEX.HU-N?</a:t>
            </a:r>
          </a:p>
        </p:txBody>
      </p:sp>
      <p:sp>
        <p:nvSpPr>
          <p:cNvPr name="AutoShape 3" id="3"/>
          <p:cNvSpPr/>
          <p:nvPr/>
        </p:nvSpPr>
        <p:spPr>
          <a:xfrm>
            <a:off x="3868299" y="1986302"/>
            <a:ext cx="1080970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3537360" y="4356118"/>
            <a:ext cx="11301259" cy="2853568"/>
          </a:xfrm>
          <a:custGeom>
            <a:avLst/>
            <a:gdLst/>
            <a:ahLst/>
            <a:cxnLst/>
            <a:rect r="r" b="b" t="t" l="l"/>
            <a:pathLst>
              <a:path h="2853568" w="11301259">
                <a:moveTo>
                  <a:pt x="0" y="0"/>
                </a:moveTo>
                <a:lnTo>
                  <a:pt x="11301259" y="0"/>
                </a:lnTo>
                <a:lnTo>
                  <a:pt x="11301259" y="2853568"/>
                </a:lnTo>
                <a:lnTo>
                  <a:pt x="0" y="2853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572000" y="2682606"/>
            <a:ext cx="9144000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AZ ELV</a:t>
            </a:r>
            <a:r>
              <a:rPr lang="en-US" sz="3000" spc="3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EX.HU SZÉLES TERMÉKKÍNÁLATOT BIZTOSÍT, AMELY AZ ALÁBBI FŐBB KATEGÓRIÁKRA OSZTHATÓ: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89441" y="1060181"/>
            <a:ext cx="9509117" cy="1336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  <a:spcBef>
                <a:spcPct val="0"/>
              </a:spcBef>
            </a:pPr>
            <a:r>
              <a:rPr lang="en-US" b="true" sz="5000" spc="66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CÉLKÖZÖNSÉG</a:t>
            </a:r>
          </a:p>
          <a:p>
            <a:pPr algn="ctr">
              <a:lnSpc>
                <a:spcPts val="50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5678482" y="2226779"/>
            <a:ext cx="6931036" cy="5491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3"/>
              </a:lnSpc>
            </a:pPr>
            <a:r>
              <a:rPr lang="en-US" b="true" sz="2273" spc="27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DIVATRAJONGÓK</a:t>
            </a:r>
            <a:r>
              <a:rPr lang="en-US" sz="2273" spc="27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AKIK EGYEDI RUHADARABOKAT, KIEGÉS</a:t>
            </a:r>
            <a:r>
              <a:rPr lang="en-US" sz="2273" spc="27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ZÍTŐKET KERESNEK, VAGY M</a:t>
            </a:r>
            <a:r>
              <a:rPr lang="en-US" sz="2273" spc="27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EGÚJÍTJÁK A RUHATÁRUKAT.</a:t>
            </a:r>
          </a:p>
          <a:p>
            <a:pPr algn="ctr">
              <a:lnSpc>
                <a:spcPts val="2273"/>
              </a:lnSpc>
            </a:pPr>
          </a:p>
          <a:p>
            <a:pPr algn="ctr">
              <a:lnSpc>
                <a:spcPts val="2273"/>
              </a:lnSpc>
            </a:pPr>
            <a:r>
              <a:rPr lang="en-US" b="true" sz="2273" spc="27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TECHNIKA MEGSZÁLLOTTAK</a:t>
            </a:r>
            <a:r>
              <a:rPr lang="en-US" sz="2273" spc="27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AKIK LECSERÉLNÉK RÉGI ESZKÖZEIKET, VAGY HASZNÁLTAN KERESNEK JÓ VÉTELT.</a:t>
            </a:r>
          </a:p>
          <a:p>
            <a:pPr algn="ctr">
              <a:lnSpc>
                <a:spcPts val="2273"/>
              </a:lnSpc>
            </a:pPr>
          </a:p>
          <a:p>
            <a:pPr algn="ctr">
              <a:lnSpc>
                <a:spcPts val="2273"/>
              </a:lnSpc>
            </a:pPr>
            <a:r>
              <a:rPr lang="en-US" b="true" sz="2273" spc="27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LAKBERENDEZŐK</a:t>
            </a:r>
            <a:r>
              <a:rPr lang="en-US" sz="2273" spc="27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AKIK ÚJ HANGULATOT SZERETNÉNEK VARÁZSOLNI OTTHONUKBA KÜLÖNLEGES BÚTOROKKAL, DEKORÁCIÓKKAL.</a:t>
            </a:r>
          </a:p>
          <a:p>
            <a:pPr algn="ctr">
              <a:lnSpc>
                <a:spcPts val="2273"/>
              </a:lnSpc>
            </a:pPr>
          </a:p>
          <a:p>
            <a:pPr algn="ctr">
              <a:lnSpc>
                <a:spcPts val="2273"/>
              </a:lnSpc>
            </a:pPr>
            <a:r>
              <a:rPr lang="en-US" b="true" sz="2273" spc="277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SZÜLŐK</a:t>
            </a:r>
            <a:r>
              <a:rPr lang="en-US" sz="2273" spc="27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AKIK KINŐTT RUHÁKAT, JÁTÉKOKAT ADNÁNAK EL, VAGY KEDVEZŐ ÁRON SZEREZNÉNEK BE A GYEREKNEK.</a:t>
            </a:r>
          </a:p>
          <a:p>
            <a:pPr algn="ctr">
              <a:lnSpc>
                <a:spcPts val="2273"/>
              </a:lnSpc>
            </a:pPr>
            <a:r>
              <a:rPr lang="en-US" sz="2273" spc="27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AKÁRKI MÁS: AKI ADNA EL VAGY VENNE HASZNÁLT DOLGOKAT!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5" id="5"/>
          <p:cNvSpPr/>
          <p:nvPr/>
        </p:nvSpPr>
        <p:spPr>
          <a:xfrm flipV="true">
            <a:off x="5945697" y="1986302"/>
            <a:ext cx="648458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26677" y="616515"/>
            <a:ext cx="9234645" cy="1336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b="true" sz="5000" spc="66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 SECONDHAND PIAC JELENTŐSÉGE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-223958" y="2747734"/>
            <a:ext cx="6225106" cy="5691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4"/>
              </a:lnSpc>
            </a:pPr>
            <a:r>
              <a:rPr lang="en-US" b="true" sz="2814" spc="343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TARTALOM:</a:t>
            </a:r>
          </a:p>
          <a:p>
            <a:pPr algn="ctr" marL="607628" indent="-303814" lvl="1">
              <a:lnSpc>
                <a:spcPts val="2814"/>
              </a:lnSpc>
              <a:buFont typeface="Arial"/>
              <a:buChar char="•"/>
            </a:pPr>
            <a:r>
              <a:rPr lang="en-US" sz="2814" spc="34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AZ ELMÚLT ÉV</a:t>
            </a:r>
            <a:r>
              <a:rPr lang="en-US" sz="2814" spc="34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EKBEN A SECONDHAND PIAC GLOBÁLISAN JELENTŐS NÖVEKEDÉST MUTATOTT.</a:t>
            </a:r>
          </a:p>
          <a:p>
            <a:pPr algn="ctr">
              <a:lnSpc>
                <a:spcPts val="2814"/>
              </a:lnSpc>
            </a:pPr>
          </a:p>
          <a:p>
            <a:pPr algn="ctr" marL="607628" indent="-303814" lvl="1">
              <a:lnSpc>
                <a:spcPts val="2814"/>
              </a:lnSpc>
              <a:buFont typeface="Arial"/>
              <a:buChar char="•"/>
            </a:pPr>
            <a:r>
              <a:rPr lang="en-US" sz="2814" spc="34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AZ ONLINE PLATFORMOK, MINT AZ ELVEX.HU, KULCSSZEREPET JÁTSZANAK EBBEN A NÖVEKEDÉSBEN, MIVEL EGYSZERŰBBÉ ÉS KÉNYELMESEBBÉ TESZIK A HASZNÁLT TERMÉKEK ADÁSVÉTELÉT.</a:t>
            </a:r>
          </a:p>
          <a:p>
            <a:pPr algn="ctr">
              <a:lnSpc>
                <a:spcPts val="2814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128585" y="2757259"/>
            <a:ext cx="5551961" cy="500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b="true" sz="3000" spc="3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STATISZTIKÁK:</a:t>
            </a:r>
          </a:p>
          <a:p>
            <a:pPr algn="ctr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 spc="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SECONDHAND PIAC ÉRTÉKE 2022-BEN MEGHALADTA A 100 MILLIÁRD DOLLÁRT VILÁGSZERTE.</a:t>
            </a:r>
          </a:p>
          <a:p>
            <a:pPr algn="ctr">
              <a:lnSpc>
                <a:spcPts val="3000"/>
              </a:lnSpc>
            </a:pPr>
          </a:p>
          <a:p>
            <a:pPr algn="ctr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 spc="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AZ EMBEREK 70%-A NYITOTTABB A HASZNÁLT TERMÉKEK VÁSÁRLÁSÁRA, MINT 5 ÉVVEL EZELŐTT.</a:t>
            </a:r>
          </a:p>
          <a:p>
            <a:pPr algn="ctr">
              <a:lnSpc>
                <a:spcPts val="300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1807983" y="2747734"/>
            <a:ext cx="6360535" cy="5691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4"/>
              </a:lnSpc>
            </a:pPr>
            <a:r>
              <a:rPr lang="en-US" b="true" sz="2814" spc="34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FENNTARTHATÓSÁGI SZEMPONTO</a:t>
            </a:r>
            <a:r>
              <a:rPr lang="en-US" b="true" sz="2814" spc="34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K:</a:t>
            </a:r>
          </a:p>
          <a:p>
            <a:pPr algn="ctr" marL="607628" indent="-303814" lvl="1">
              <a:lnSpc>
                <a:spcPts val="2814"/>
              </a:lnSpc>
              <a:buFont typeface="Arial"/>
              <a:buChar char="•"/>
            </a:pPr>
            <a:r>
              <a:rPr lang="en-US" sz="2814" spc="34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SECONDHAND VÁSÁRLÁS CSÖKKENTI AZ ÚJ TERMÉKEK IRÁNTI KERESLETET, EZÁLTAL KEVESEBB ERŐFORRÁST HASZNÁLUNK FEL.</a:t>
            </a:r>
          </a:p>
          <a:p>
            <a:pPr algn="ctr" marL="607628" indent="-303814" lvl="1">
              <a:lnSpc>
                <a:spcPts val="2814"/>
              </a:lnSpc>
              <a:buFont typeface="Arial"/>
              <a:buChar char="•"/>
            </a:pPr>
            <a:r>
              <a:rPr lang="en-US" sz="2814" spc="34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KEVESEBB HULLADÉK KERÜL A SZEMÉTTELEPEKRE.</a:t>
            </a:r>
          </a:p>
          <a:p>
            <a:pPr algn="ctr" marL="607628" indent="-303814" lvl="1">
              <a:lnSpc>
                <a:spcPts val="2814"/>
              </a:lnSpc>
              <a:buFont typeface="Arial"/>
              <a:buChar char="•"/>
            </a:pPr>
            <a:r>
              <a:rPr lang="en-US" sz="2814" spc="34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AZ ELVEX.HU HOZZÁJÁRUL EHHEZ A NÖVEKEDÉSHEZ AZÁLTAL, HOGY EGY KÖNNYEN HASZNÁLHATÓ PLATFORMOT BIZTOSÍT.</a:t>
            </a:r>
          </a:p>
          <a:p>
            <a:pPr algn="ctr">
              <a:lnSpc>
                <a:spcPts val="2814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7750338" y="74116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7" id="7"/>
          <p:cNvSpPr/>
          <p:nvPr/>
        </p:nvSpPr>
        <p:spPr>
          <a:xfrm>
            <a:off x="5097316" y="1953190"/>
            <a:ext cx="8189128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BC66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21251" y="1755950"/>
            <a:ext cx="11655022" cy="6019450"/>
          </a:xfrm>
          <a:custGeom>
            <a:avLst/>
            <a:gdLst/>
            <a:ahLst/>
            <a:cxnLst/>
            <a:rect r="r" b="b" t="t" l="l"/>
            <a:pathLst>
              <a:path h="6019450" w="11655022">
                <a:moveTo>
                  <a:pt x="0" y="0"/>
                </a:moveTo>
                <a:lnTo>
                  <a:pt x="11655023" y="0"/>
                </a:lnTo>
                <a:lnTo>
                  <a:pt x="11655023" y="6019450"/>
                </a:lnTo>
                <a:lnTo>
                  <a:pt x="0" y="6019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46" t="0" r="-1646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39238" y="4813300"/>
            <a:ext cx="9525" cy="7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311726" y="7822879"/>
            <a:ext cx="13502580" cy="1737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82"/>
              </a:lnSpc>
            </a:pPr>
            <a:r>
              <a:rPr lang="en-US" sz="248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🔍 Források</a:t>
            </a:r>
          </a:p>
          <a:p>
            <a:pPr algn="just" marL="537019" indent="-268510" lvl="1">
              <a:lnSpc>
                <a:spcPts val="3482"/>
              </a:lnSpc>
              <a:buFont typeface="Arial"/>
              <a:buChar char="•"/>
            </a:pPr>
            <a:r>
              <a:rPr lang="en-US" sz="248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Statista: </a:t>
            </a:r>
            <a:r>
              <a:rPr lang="en-US" sz="2487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  <a:hlinkClick r:id="rId3" tooltip="https://www.statista.com/statistics/1008524/secondhand-apparel-market-value-by-segment-worldwide/"/>
              </a:rPr>
              <a:t>Secondhand appa</a:t>
            </a:r>
            <a:r>
              <a:rPr lang="en-US" sz="2487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  <a:hlinkClick r:id="rId4" tooltip="https://www.statista.com/statistics/1008524/secondhand-apparel-market-value-by-segment-worldwide/"/>
              </a:rPr>
              <a:t>rel market value by segment worldwide 2018-2028</a:t>
            </a:r>
          </a:p>
          <a:p>
            <a:pPr algn="just" marL="537019" indent="-268510" lvl="1">
              <a:lnSpc>
                <a:spcPts val="3482"/>
              </a:lnSpc>
              <a:buFont typeface="Arial"/>
              <a:buChar char="•"/>
            </a:pPr>
            <a:r>
              <a:rPr lang="en-US" sz="248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 Guardian: </a:t>
            </a:r>
            <a:r>
              <a:rPr lang="en-US" sz="2487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  <a:hlinkClick r:id="rId5" tooltip="https://www.theguardian.com/business/2025/mar/19/ai-and-us-tariffs-expected-to-fuel-fresh-surge-in-secondhand-fashion-sales"/>
              </a:rPr>
              <a:t>AI and US tariffs expected to fuel fresh surge in secondhand fashion sales</a:t>
            </a:r>
          </a:p>
          <a:p>
            <a:pPr algn="just">
              <a:lnSpc>
                <a:spcPts val="3482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DAGiDqjfa6A</dc:identifier>
  <dcterms:modified xsi:type="dcterms:W3CDTF">2011-08-01T06:04:30Z</dcterms:modified>
  <cp:revision>1</cp:revision>
  <dc:title>elvex projekt</dc:title>
</cp:coreProperties>
</file>

<file path=docProps/thumbnail.jpeg>
</file>